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7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1008"/>
        <p:guide pos="7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583" cy="48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2962" y="0"/>
            <a:ext cx="3170583" cy="48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325"/>
            <a:ext cx="3170583" cy="48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2962" y="9119325"/>
            <a:ext cx="3170583" cy="48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9820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:notes"/>
          <p:cNvSpPr txBox="1">
            <a:spLocks noGrp="1"/>
          </p:cNvSpPr>
          <p:nvPr>
            <p:ph type="sldNum" idx="12"/>
          </p:nvPr>
        </p:nvSpPr>
        <p:spPr>
          <a:xfrm>
            <a:off x="4142962" y="9119325"/>
            <a:ext cx="3170583" cy="48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190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4735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7503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0295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8366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9841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5974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>
            <a:spLocks noGrp="1"/>
          </p:cNvSpPr>
          <p:nvPr>
            <p:ph type="body" idx="1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7989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1" descr="AARPF_Logo w Tag.eps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33788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1" descr="AARPF_Logo w Tag.eps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33787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subTitle" idx="1"/>
          </p:nvPr>
        </p:nvSpPr>
        <p:spPr>
          <a:xfrm>
            <a:off x="715220" y="3697339"/>
            <a:ext cx="7469647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 smtClean="0"/>
              <a:t>New Jersey Slides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 smtClean="0"/>
              <a:t>Tax Year 2018</a:t>
            </a:r>
            <a:endParaRPr dirty="0"/>
          </a:p>
        </p:txBody>
      </p:sp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Payments</a:t>
            </a:r>
            <a:endParaRPr/>
          </a:p>
        </p:txBody>
      </p:sp>
      <p:sp>
        <p:nvSpPr>
          <p:cNvPr id="79" name="Google Shape;79;p9"/>
          <p:cNvSpPr txBox="1"/>
          <p:nvPr/>
        </p:nvSpPr>
        <p:spPr>
          <a:xfrm>
            <a:off x="6384925" y="260350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535494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42"/>
              <a:buChar char="■"/>
            </a:pPr>
            <a:r>
              <a:rPr lang="en-US" sz="2775"/>
              <a:t>Can be applied against tax liability</a:t>
            </a:r>
            <a:endParaRPr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849"/>
              <a:buChar char="─"/>
            </a:pPr>
            <a:r>
              <a:rPr lang="en-US" sz="2590"/>
              <a:t> </a:t>
            </a:r>
            <a:r>
              <a:rPr lang="en-US" sz="2220"/>
              <a:t>Federal and NJ</a:t>
            </a:r>
            <a:endParaRPr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42"/>
              <a:buChar char="•"/>
            </a:pPr>
            <a:r>
              <a:rPr lang="en-US" sz="2220"/>
              <a:t> </a:t>
            </a:r>
            <a:r>
              <a:rPr lang="en-US" sz="1942"/>
              <a:t>Income tax withheld from W-2s, W-2Gs, 1099s, etc. </a:t>
            </a:r>
            <a:endParaRPr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36"/>
              <a:buChar char="•"/>
            </a:pPr>
            <a:r>
              <a:rPr lang="en-US" sz="1942"/>
              <a:t> Estimated tax payments </a:t>
            </a:r>
            <a:endParaRPr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36"/>
              <a:buChar char="•"/>
            </a:pPr>
            <a:r>
              <a:rPr lang="en-US" sz="1942"/>
              <a:t> Amounts applied from prior year’s return</a:t>
            </a:r>
            <a:endParaRPr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36"/>
              <a:buChar char="•"/>
            </a:pPr>
            <a:r>
              <a:rPr lang="en-US" sz="1942"/>
              <a:t> Payments made with a request for extension of time to file</a:t>
            </a:r>
            <a:endParaRPr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136"/>
              <a:buChar char="•"/>
            </a:pPr>
            <a:r>
              <a:rPr lang="en-US" sz="1942"/>
              <a:t> Earned income credit</a:t>
            </a:r>
            <a:endParaRPr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442"/>
              <a:buChar char="─"/>
            </a:pPr>
            <a:r>
              <a:rPr lang="en-US" sz="2220"/>
              <a:t>NJ Only</a:t>
            </a:r>
            <a:endParaRPr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42"/>
              <a:buChar char="•"/>
            </a:pPr>
            <a:r>
              <a:rPr lang="en-US" sz="2220"/>
              <a:t> </a:t>
            </a:r>
            <a:r>
              <a:rPr lang="en-US" sz="2127"/>
              <a:t>Property Tax Credit</a:t>
            </a:r>
            <a:endParaRPr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340"/>
              <a:buChar char="•"/>
            </a:pPr>
            <a:r>
              <a:rPr lang="en-US" sz="2127"/>
              <a:t> Excess UI / DI / FLI</a:t>
            </a:r>
            <a:endParaRPr sz="2127"/>
          </a:p>
        </p:txBody>
      </p:sp>
      <p:sp>
        <p:nvSpPr>
          <p:cNvPr id="87" name="Google Shape;87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Types of Payments &amp; Credits for NJ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body" idx="1"/>
          </p:nvPr>
        </p:nvSpPr>
        <p:spPr>
          <a:xfrm>
            <a:off x="1197274" y="1524000"/>
            <a:ext cx="962092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Collected by employer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Set aside from pensions, Social Security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Set aside from bonuses, commissions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Set aside from gambling winnings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None/>
            </a:pPr>
            <a:endParaRPr sz="2960"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TaxSlayer – automatically totals from data entry for individual forms &amp; populates on NJ 1040 Line </a:t>
            </a:r>
            <a:r>
              <a:rPr lang="en-US" sz="2960" dirty="0" smtClean="0"/>
              <a:t>53</a:t>
            </a:r>
            <a:endParaRPr dirty="0"/>
          </a:p>
          <a:p>
            <a:pPr marL="341313" lvl="0" indent="-209741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None/>
            </a:pPr>
            <a:endParaRPr sz="2960" dirty="0"/>
          </a:p>
          <a:p>
            <a:pPr marL="341313" lvl="0" indent="-209741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2072"/>
              <a:buNone/>
            </a:pPr>
            <a:endParaRPr sz="2960" dirty="0"/>
          </a:p>
        </p:txBody>
      </p:sp>
      <p:sp>
        <p:nvSpPr>
          <p:cNvPr id="95" name="Google Shape;95;p1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Income Tax Withholding –NJ 1040 Line </a:t>
            </a:r>
            <a:r>
              <a:rPr lang="en-US" dirty="0" smtClean="0"/>
              <a:t>53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535494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28"/>
              <a:buChar char="■"/>
            </a:pPr>
            <a:r>
              <a:rPr lang="en-US" sz="2325"/>
              <a:t>Means of tax payment for:</a:t>
            </a:r>
            <a:endParaRPr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217"/>
              <a:buChar char="─"/>
            </a:pPr>
            <a:r>
              <a:rPr lang="en-US" sz="2015"/>
              <a:t>Self-employed</a:t>
            </a:r>
            <a:endParaRPr sz="2015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217"/>
              <a:buChar char="─"/>
            </a:pPr>
            <a:r>
              <a:rPr lang="en-US" sz="2015"/>
              <a:t>Those with investment income</a:t>
            </a:r>
            <a:endParaRPr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217"/>
              <a:buChar char="─"/>
            </a:pPr>
            <a:r>
              <a:rPr lang="en-US" sz="2015"/>
              <a:t>Projected NJ balance due &gt; $400</a:t>
            </a:r>
            <a:endParaRPr sz="217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628"/>
              <a:buChar char="■"/>
            </a:pPr>
            <a:r>
              <a:rPr lang="en-US" sz="2325"/>
              <a:t>Payments made periodically by taxpayer (usually due on 4/15, 6/15, 9/15 and 1/15 of subsequent year - may change due to holidays)</a:t>
            </a:r>
            <a:endParaRPr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217"/>
              <a:buChar char="─"/>
            </a:pPr>
            <a:r>
              <a:rPr lang="en-US" sz="2015"/>
              <a:t>Need to know “When” &amp; “How Much” for each 2018 estimated tax payment made</a:t>
            </a:r>
            <a:endParaRPr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Char char="■"/>
            </a:pPr>
            <a:r>
              <a:rPr lang="en-US" sz="2480">
                <a:solidFill>
                  <a:srgbClr val="FF0000"/>
                </a:solidFill>
              </a:rPr>
              <a:t> </a:t>
            </a:r>
            <a:r>
              <a:rPr lang="en-US" sz="2325">
                <a:solidFill>
                  <a:srgbClr val="FF0000"/>
                </a:solidFill>
              </a:rPr>
              <a:t>Estimated tax payments are mailed in separately from tax return</a:t>
            </a:r>
            <a:endParaRPr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217"/>
              <a:buChar char="─"/>
            </a:pPr>
            <a:r>
              <a:rPr lang="en-US" sz="2015">
                <a:solidFill>
                  <a:srgbClr val="001132"/>
                </a:solidFill>
              </a:rPr>
              <a:t>Particularly important for payment due 4/15 </a:t>
            </a:r>
            <a:endParaRPr/>
          </a:p>
          <a:p>
            <a:pPr marL="341313" lvl="0" indent="-231077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None/>
            </a:pPr>
            <a:endParaRPr sz="2480"/>
          </a:p>
        </p:txBody>
      </p:sp>
      <p:sp>
        <p:nvSpPr>
          <p:cNvPr id="103" name="Google Shape;103;p12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Estimated Tax Payments –NJ 1040 Line </a:t>
            </a:r>
            <a:r>
              <a:rPr lang="en-US" dirty="0" smtClean="0"/>
              <a:t>51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9949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Could have elected to have 2017 refund applied to 2018 tax liability for both Federal and NJ</a:t>
            </a:r>
            <a:endParaRPr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Ask taxpayer if 2017 refund was applied to 2018 taxes or check Federal and NJ 2017 tax returns</a:t>
            </a:r>
            <a:endParaRPr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Overpayment From Previous Year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body" idx="1"/>
          </p:nvPr>
        </p:nvSpPr>
        <p:spPr>
          <a:xfrm>
            <a:off x="1144768" y="1707207"/>
            <a:ext cx="9828032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3000"/>
              <a:t>Enter in Federal Section \ Payments and Estimates \ State Estimated Payments</a:t>
            </a:r>
            <a:endParaRPr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 </a:t>
            </a:r>
            <a:r>
              <a:rPr lang="en-US" sz="3000"/>
              <a:t>Report:</a:t>
            </a:r>
            <a:endParaRPr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/>
              <a:t> </a:t>
            </a:r>
            <a:r>
              <a:rPr lang="en-US" sz="2600"/>
              <a:t>2018 NJ estimated tax payments paid in 2018 or January 2019 </a:t>
            </a:r>
            <a:endParaRPr sz="2600"/>
          </a:p>
          <a:p>
            <a:pPr marL="1428750" lvl="2" indent="-285750" algn="l" rtl="0">
              <a:spcBef>
                <a:spcPts val="600"/>
              </a:spcBef>
              <a:spcAft>
                <a:spcPts val="0"/>
              </a:spcAft>
              <a:buSzPts val="2640"/>
              <a:buChar char="•"/>
            </a:pPr>
            <a:r>
              <a:rPr lang="en-US"/>
              <a:t>Enter final 2018 estimated tax payment on proper line depending on whether it was paid before end of 2018 or in January 2019</a:t>
            </a:r>
            <a:endParaRPr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/>
              <a:t> </a:t>
            </a:r>
            <a:r>
              <a:rPr lang="en-US" sz="2600"/>
              <a:t>Refund from 2017 tax return applied to 2018 </a:t>
            </a:r>
            <a:endParaRPr sz="2600">
              <a:solidFill>
                <a:srgbClr val="FF0000"/>
              </a:solidFill>
            </a:endParaRPr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NJ Estimated Taxes Paid and Amount Applied from Prior Year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body" idx="1"/>
          </p:nvPr>
        </p:nvSpPr>
        <p:spPr>
          <a:xfrm>
            <a:off x="1282700" y="1400300"/>
            <a:ext cx="9690000" cy="46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75"/>
              <a:buChar char="■"/>
            </a:pPr>
            <a:r>
              <a:rPr lang="en-US" sz="1679" dirty="0"/>
              <a:t>Schedule A </a:t>
            </a:r>
            <a:r>
              <a:rPr lang="en-US" sz="1679" dirty="0" smtClean="0"/>
              <a:t>State </a:t>
            </a:r>
            <a:r>
              <a:rPr lang="en-US" sz="1679" dirty="0"/>
              <a:t>&amp; Local Taxes includes payments </a:t>
            </a:r>
            <a:r>
              <a:rPr lang="en-US" sz="1679" u="sng" dirty="0"/>
              <a:t>made in current tax year for any year’s tax due</a:t>
            </a:r>
            <a:r>
              <a:rPr lang="en-US" sz="1679" dirty="0"/>
              <a:t>: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847"/>
              <a:buChar char="─"/>
            </a:pPr>
            <a:r>
              <a:rPr lang="en-US" sz="1679" dirty="0"/>
              <a:t>2018 estimated tax payments paid in 2018 only</a:t>
            </a:r>
            <a:endParaRPr dirty="0"/>
          </a:p>
          <a:p>
            <a:pPr marL="1428750" lvl="2" indent="-285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40"/>
              <a:buChar char="•"/>
            </a:pPr>
            <a:r>
              <a:rPr lang="en-US" sz="1400" dirty="0"/>
              <a:t> From State Estimated Taxes screen 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847"/>
              <a:buChar char="─"/>
            </a:pPr>
            <a:r>
              <a:rPr lang="en-US" sz="1679" dirty="0"/>
              <a:t>Refund from 2017 return applied to 2018</a:t>
            </a:r>
            <a:endParaRPr sz="1679" dirty="0"/>
          </a:p>
          <a:p>
            <a:pPr marL="1428750" lvl="2" indent="-285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40"/>
              <a:buChar char="•"/>
            </a:pPr>
            <a:r>
              <a:rPr lang="en-US" sz="1400" dirty="0"/>
              <a:t> From State Estimated Taxes screen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847"/>
              <a:buChar char="─"/>
            </a:pPr>
            <a:r>
              <a:rPr lang="en-US" sz="1679" dirty="0"/>
              <a:t>2017 (or prior) tax payments paid in 2018</a:t>
            </a:r>
            <a:endParaRPr sz="1679" dirty="0"/>
          </a:p>
          <a:p>
            <a:pPr marL="1428750" lvl="2" indent="-285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40"/>
              <a:buChar char="•"/>
            </a:pPr>
            <a:r>
              <a:rPr lang="en-US" sz="1400" dirty="0"/>
              <a:t> From Itemized Deductions \ Taxes You Paid screen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847"/>
              <a:buChar char="─"/>
            </a:pPr>
            <a:r>
              <a:rPr lang="en-US" sz="1679" dirty="0"/>
              <a:t>Final 2017 estimated tax payment paid in January 2018</a:t>
            </a:r>
            <a:endParaRPr sz="1679" dirty="0"/>
          </a:p>
          <a:p>
            <a:pPr marL="1428750" lvl="2" indent="-285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540"/>
              <a:buChar char="•"/>
            </a:pPr>
            <a:r>
              <a:rPr lang="en-US" sz="1400" dirty="0"/>
              <a:t> From Itemized Deductions \ Taxes You Paid screen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175"/>
              <a:buChar char="■"/>
            </a:pPr>
            <a:r>
              <a:rPr lang="en-US" sz="1679" dirty="0"/>
              <a:t> NJ 1040 Line </a:t>
            </a:r>
            <a:r>
              <a:rPr lang="en-US" sz="1679" dirty="0" smtClean="0"/>
              <a:t>55 </a:t>
            </a:r>
            <a:r>
              <a:rPr lang="en-US" sz="1679" dirty="0"/>
              <a:t>includes payments </a:t>
            </a:r>
            <a:r>
              <a:rPr lang="en-US" sz="1679" u="sng" dirty="0"/>
              <a:t>applied to current year’s tax due</a:t>
            </a:r>
            <a:r>
              <a:rPr lang="en-US" sz="1679" b="1" u="sng" dirty="0"/>
              <a:t>, no matter when paid</a:t>
            </a:r>
            <a:r>
              <a:rPr lang="en-US" sz="1679" u="sng" dirty="0"/>
              <a:t>: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847"/>
              <a:buChar char="─"/>
            </a:pPr>
            <a:r>
              <a:rPr lang="en-US" sz="1679" dirty="0"/>
              <a:t>2018 estimated tax payments paid in 2018 or 2019</a:t>
            </a:r>
            <a:endParaRPr sz="1679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847"/>
              <a:buChar char="─"/>
            </a:pPr>
            <a:r>
              <a:rPr lang="en-US" sz="1679" dirty="0"/>
              <a:t>Refund from 2017 return applied to 2018</a:t>
            </a:r>
            <a:r>
              <a:rPr lang="en-US" sz="2029" dirty="0"/>
              <a:t> </a:t>
            </a:r>
            <a:endParaRPr sz="1960" dirty="0"/>
          </a:p>
        </p:txBody>
      </p:sp>
      <p:sp>
        <p:nvSpPr>
          <p:cNvPr id="127" name="Google Shape;127;p1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NJ Estimated Tax Payments:  What Amounts Are Transferred Where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- TY2018</a:t>
            </a:r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34" name="Google Shape;134;p16"/>
          <p:cNvSpPr txBox="1">
            <a:spLocks noGrp="1"/>
          </p:cNvSpPr>
          <p:nvPr>
            <p:ph type="body" idx="1"/>
          </p:nvPr>
        </p:nvSpPr>
        <p:spPr>
          <a:xfrm>
            <a:off x="1282700" y="1483176"/>
            <a:ext cx="9766200" cy="42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42"/>
              <a:buChar char="■"/>
            </a:pPr>
            <a:r>
              <a:rPr lang="en-US" sz="2775" dirty="0"/>
              <a:t>Taxpayer requests extension of time to file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849"/>
              <a:buChar char="─"/>
            </a:pPr>
            <a:r>
              <a:rPr lang="en-US" sz="2590" dirty="0"/>
              <a:t> </a:t>
            </a:r>
            <a:r>
              <a:rPr lang="en-US" sz="2405" dirty="0"/>
              <a:t>Must pay estimated balance due with extension request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646"/>
              <a:buChar char="─"/>
            </a:pPr>
            <a:r>
              <a:rPr lang="en-US" sz="2405" dirty="0"/>
              <a:t> Must be sent by regular tax filing date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646"/>
              <a:buChar char="─"/>
            </a:pPr>
            <a:r>
              <a:rPr lang="en-US" sz="2405" dirty="0"/>
              <a:t>  Complete NJ Form 630</a:t>
            </a:r>
            <a:endParaRPr dirty="0"/>
          </a:p>
          <a:p>
            <a:pPr marL="341313" lvl="0" indent="-34131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942"/>
              <a:buChar char="■"/>
            </a:pPr>
            <a:r>
              <a:rPr lang="en-US" sz="2775" dirty="0"/>
              <a:t>Amount paid with extension is reported on NJ 1040 Line </a:t>
            </a:r>
            <a:r>
              <a:rPr lang="en-US" sz="2775" dirty="0" smtClean="0"/>
              <a:t>55 </a:t>
            </a:r>
            <a:r>
              <a:rPr lang="en-US" sz="2775" dirty="0"/>
              <a:t>when final return is filed later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849"/>
              <a:buChar char="─"/>
            </a:pPr>
            <a:r>
              <a:rPr lang="en-US" sz="2590" dirty="0"/>
              <a:t> </a:t>
            </a:r>
            <a:r>
              <a:rPr lang="en-US" sz="2405" dirty="0"/>
              <a:t>Cannot be e-filed.  Must be sent via mail</a:t>
            </a:r>
            <a:endParaRPr dirty="0"/>
          </a:p>
          <a:p>
            <a:pPr marL="341313" lvl="0" indent="-34131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942"/>
              <a:buChar char="■"/>
            </a:pPr>
            <a:r>
              <a:rPr lang="en-US" sz="2775" dirty="0"/>
              <a:t>Must submit final return by Oct. 15</a:t>
            </a:r>
            <a:endParaRPr sz="2960" dirty="0"/>
          </a:p>
        </p:txBody>
      </p:sp>
      <p:sp>
        <p:nvSpPr>
          <p:cNvPr id="135" name="Google Shape;135;p1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Payments Made With Extension of Time To File – </a:t>
            </a:r>
            <a:br>
              <a:rPr lang="en-US" sz="3600" dirty="0"/>
            </a:br>
            <a:r>
              <a:rPr lang="en-US" sz="3600" dirty="0"/>
              <a:t>NJ 1040 Line </a:t>
            </a:r>
            <a:r>
              <a:rPr lang="en-US" sz="3600" dirty="0" smtClean="0"/>
              <a:t>55</a:t>
            </a:r>
            <a:endParaRPr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556</Words>
  <Application>Microsoft Office PowerPoint</Application>
  <PresentationFormat>Widescreen</PresentationFormat>
  <Paragraphs>75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Noto Sans Symbols</vt:lpstr>
      <vt:lpstr>2018 Templet</vt:lpstr>
      <vt:lpstr>Payments</vt:lpstr>
      <vt:lpstr>Types of Payments &amp; Credits for NJ</vt:lpstr>
      <vt:lpstr>Income Tax Withholding –NJ 1040 Line 53</vt:lpstr>
      <vt:lpstr>Estimated Tax Payments –NJ 1040 Line 51</vt:lpstr>
      <vt:lpstr>Overpayment From Previous Year</vt:lpstr>
      <vt:lpstr>NJ Estimated Taxes Paid and Amount Applied from Prior Year</vt:lpstr>
      <vt:lpstr>NJ Estimated Tax Payments:  What Amounts Are Transferred Where</vt:lpstr>
      <vt:lpstr>Payments Made With Extension of Time To File –  NJ 1040 Line 55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Payments</dc:title>
  <dc:creator>kathy</dc:creator>
  <cp:lastModifiedBy>kathy</cp:lastModifiedBy>
  <cp:revision>5</cp:revision>
  <dcterms:modified xsi:type="dcterms:W3CDTF">2018-11-15T18:43:17Z</dcterms:modified>
</cp:coreProperties>
</file>